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Lst>
  <p:sldSz cx="9144000" cy="6858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138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jpg>
</file>

<file path=ppt/media/image4.jpg>
</file>

<file path=ppt/media/image5.png>
</file>

<file path=ppt/media/image6.jp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1646559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3189818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619144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3577470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B81AE95-778E-4281-80A3-BE5ACBE22CD0}" type="datetimeFigureOut">
              <a:rPr lang="es-PE" smtClean="0"/>
              <a:t>19/05/2023</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512062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3B81AE95-778E-4281-80A3-BE5ACBE22CD0}" type="datetimeFigureOut">
              <a:rPr lang="es-PE" smtClean="0"/>
              <a:t>19/05/2023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520712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29842" y="2505075"/>
            <a:ext cx="3868340"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4629150" y="2505075"/>
            <a:ext cx="3887391"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3B81AE95-778E-4281-80A3-BE5ACBE22CD0}" type="datetimeFigureOut">
              <a:rPr lang="es-PE" smtClean="0"/>
              <a:t>19/05/2023</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2152183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3B81AE95-778E-4281-80A3-BE5ACBE22CD0}" type="datetimeFigureOut">
              <a:rPr lang="es-PE" smtClean="0"/>
              <a:t>19/05/2023</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1808276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81AE95-778E-4281-80A3-BE5ACBE22CD0}" type="datetimeFigureOut">
              <a:rPr lang="es-PE" smtClean="0"/>
              <a:t>19/05/2023</a:t>
            </a:fld>
            <a:endParaRPr lang="es-PE"/>
          </a:p>
        </p:txBody>
      </p:sp>
      <p:sp>
        <p:nvSpPr>
          <p:cNvPr id="3" name="Footer Placeholder 2"/>
          <p:cNvSpPr>
            <a:spLocks noGrp="1"/>
          </p:cNvSpPr>
          <p:nvPr>
            <p:ph type="ftr" sz="quarter" idx="11"/>
          </p:nvPr>
        </p:nvSpPr>
        <p:spPr/>
        <p:txBody>
          <a:bodyPr/>
          <a:lstStyle/>
          <a:p>
            <a:endParaRPr lang="es-PE"/>
          </a:p>
        </p:txBody>
      </p:sp>
      <p:sp>
        <p:nvSpPr>
          <p:cNvPr id="4" name="Slide Number Placeholder 3"/>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1112502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B81AE95-778E-4281-80A3-BE5ACBE22CD0}" type="datetimeFigureOut">
              <a:rPr lang="es-PE" smtClean="0"/>
              <a:t>19/05/2023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2385153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B81AE95-778E-4281-80A3-BE5ACBE22CD0}" type="datetimeFigureOut">
              <a:rPr lang="es-PE" smtClean="0"/>
              <a:t>19/05/2023</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B7322B8C-32B6-4B46-8D6C-9F9D84297F8D}" type="slidenum">
              <a:rPr lang="es-PE" smtClean="0"/>
              <a:t>‹Nº›</a:t>
            </a:fld>
            <a:endParaRPr lang="es-PE"/>
          </a:p>
        </p:txBody>
      </p:sp>
    </p:spTree>
    <p:extLst>
      <p:ext uri="{BB962C8B-B14F-4D97-AF65-F5344CB8AC3E}">
        <p14:creationId xmlns:p14="http://schemas.microsoft.com/office/powerpoint/2010/main" val="745113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81AE95-778E-4281-80A3-BE5ACBE22CD0}" type="datetimeFigureOut">
              <a:rPr lang="es-PE" smtClean="0"/>
              <a:t>19/05/2023</a:t>
            </a:fld>
            <a:endParaRPr lang="es-PE"/>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322B8C-32B6-4B46-8D6C-9F9D84297F8D}" type="slidenum">
              <a:rPr lang="es-PE" smtClean="0"/>
              <a:t>‹Nº›</a:t>
            </a:fld>
            <a:endParaRPr lang="es-PE"/>
          </a:p>
        </p:txBody>
      </p:sp>
    </p:spTree>
    <p:extLst>
      <p:ext uri="{BB962C8B-B14F-4D97-AF65-F5344CB8AC3E}">
        <p14:creationId xmlns:p14="http://schemas.microsoft.com/office/powerpoint/2010/main" val="15315796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B5F7E30F-3F82-4734-BA7E-40ACF80AE02D}"/>
              </a:ext>
            </a:extLst>
          </p:cNvPr>
          <p:cNvSpPr/>
          <p:nvPr/>
        </p:nvSpPr>
        <p:spPr>
          <a:xfrm>
            <a:off x="0" y="0"/>
            <a:ext cx="45720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pic>
        <p:nvPicPr>
          <p:cNvPr id="11" name="Imagen 10">
            <a:extLst>
              <a:ext uri="{FF2B5EF4-FFF2-40B4-BE49-F238E27FC236}">
                <a16:creationId xmlns:a16="http://schemas.microsoft.com/office/drawing/2014/main" id="{6ADCF31C-10C8-44C4-9D3E-1677F6589D79}"/>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a:off x="9516" y="0"/>
            <a:ext cx="4562484" cy="6858000"/>
          </a:xfrm>
          <a:prstGeom prst="rect">
            <a:avLst/>
          </a:prstGeom>
        </p:spPr>
      </p:pic>
      <p:sp>
        <p:nvSpPr>
          <p:cNvPr id="5" name="Rectángulo 4">
            <a:extLst>
              <a:ext uri="{FF2B5EF4-FFF2-40B4-BE49-F238E27FC236}">
                <a16:creationId xmlns:a16="http://schemas.microsoft.com/office/drawing/2014/main" id="{3E8DF8B6-4C64-482E-B86F-83F76050FDF4}"/>
              </a:ext>
            </a:extLst>
          </p:cNvPr>
          <p:cNvSpPr/>
          <p:nvPr/>
        </p:nvSpPr>
        <p:spPr>
          <a:xfrm>
            <a:off x="4572000" y="0"/>
            <a:ext cx="45720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pic>
        <p:nvPicPr>
          <p:cNvPr id="15" name="Imagen 14">
            <a:extLst>
              <a:ext uri="{FF2B5EF4-FFF2-40B4-BE49-F238E27FC236}">
                <a16:creationId xmlns:a16="http://schemas.microsoft.com/office/drawing/2014/main" id="{E8C35043-3661-4C84-9B59-44E351985468}"/>
              </a:ext>
            </a:extLst>
          </p:cNvPr>
          <p:cNvPicPr>
            <a:picLocks noChangeAspect="1"/>
          </p:cNvPicPr>
          <p:nvPr/>
        </p:nvPicPr>
        <p:blipFill>
          <a:blip r:embed="rId3"/>
          <a:stretch>
            <a:fillRect/>
          </a:stretch>
        </p:blipFill>
        <p:spPr>
          <a:xfrm>
            <a:off x="4571741" y="13814"/>
            <a:ext cx="4559808" cy="6858000"/>
          </a:xfrm>
          <a:prstGeom prst="rect">
            <a:avLst/>
          </a:prstGeom>
        </p:spPr>
      </p:pic>
      <p:sp>
        <p:nvSpPr>
          <p:cNvPr id="8" name="CuadroTexto 7">
            <a:extLst>
              <a:ext uri="{FF2B5EF4-FFF2-40B4-BE49-F238E27FC236}">
                <a16:creationId xmlns:a16="http://schemas.microsoft.com/office/drawing/2014/main" id="{EE642C3A-D695-4BEF-AB69-9100D0C63251}"/>
              </a:ext>
            </a:extLst>
          </p:cNvPr>
          <p:cNvSpPr txBox="1"/>
          <p:nvPr/>
        </p:nvSpPr>
        <p:spPr>
          <a:xfrm>
            <a:off x="4872680" y="3104260"/>
            <a:ext cx="4000501" cy="338554"/>
          </a:xfrm>
          <a:prstGeom prst="rect">
            <a:avLst/>
          </a:prstGeom>
          <a:noFill/>
        </p:spPr>
        <p:txBody>
          <a:bodyPr wrap="square" rtlCol="0">
            <a:spAutoFit/>
          </a:bodyPr>
          <a:lstStyle/>
          <a:p>
            <a:pPr algn="ctr"/>
            <a:r>
              <a:rPr lang="es-MX" sz="1600" b="1" dirty="0">
                <a:latin typeface="Swis721 Blk BT" panose="020B0904030502020204" pitchFamily="34" charset="0"/>
              </a:rPr>
              <a:t>LAGUNAS TURISTICAS DE AMBO</a:t>
            </a:r>
            <a:endParaRPr lang="es-PE" sz="1600" b="1" dirty="0">
              <a:latin typeface="Swis721 Blk BT" panose="020B0904030502020204" pitchFamily="34" charset="0"/>
            </a:endParaRPr>
          </a:p>
        </p:txBody>
      </p:sp>
      <p:sp>
        <p:nvSpPr>
          <p:cNvPr id="13" name="CuadroTexto 12">
            <a:extLst>
              <a:ext uri="{FF2B5EF4-FFF2-40B4-BE49-F238E27FC236}">
                <a16:creationId xmlns:a16="http://schemas.microsoft.com/office/drawing/2014/main" id="{D40BBFDF-F0AB-4DAA-AA00-D190C2D0199C}"/>
              </a:ext>
            </a:extLst>
          </p:cNvPr>
          <p:cNvSpPr txBox="1"/>
          <p:nvPr/>
        </p:nvSpPr>
        <p:spPr>
          <a:xfrm>
            <a:off x="5175583" y="93319"/>
            <a:ext cx="3394697" cy="646331"/>
          </a:xfrm>
          <a:prstGeom prst="rect">
            <a:avLst/>
          </a:prstGeom>
          <a:noFill/>
        </p:spPr>
        <p:txBody>
          <a:bodyPr wrap="square" rtlCol="0">
            <a:spAutoFit/>
          </a:bodyPr>
          <a:lstStyle/>
          <a:p>
            <a:pPr algn="ctr"/>
            <a:r>
              <a:rPr lang="es-MX" sz="2400" b="1" dirty="0"/>
              <a:t>CENTRO CULTURAL</a:t>
            </a:r>
          </a:p>
          <a:p>
            <a:pPr algn="ctr"/>
            <a:r>
              <a:rPr lang="es-MX" sz="1200" b="1" dirty="0"/>
              <a:t>MANUEL H. CISNEROS ZAVALETA</a:t>
            </a:r>
            <a:endParaRPr lang="es-PE" sz="1200" b="1" dirty="0"/>
          </a:p>
        </p:txBody>
      </p:sp>
      <p:sp>
        <p:nvSpPr>
          <p:cNvPr id="14" name="CuadroTexto 13">
            <a:extLst>
              <a:ext uri="{FF2B5EF4-FFF2-40B4-BE49-F238E27FC236}">
                <a16:creationId xmlns:a16="http://schemas.microsoft.com/office/drawing/2014/main" id="{3D85AFDF-8359-4BCE-B209-5DED75A6F309}"/>
              </a:ext>
            </a:extLst>
          </p:cNvPr>
          <p:cNvSpPr txBox="1"/>
          <p:nvPr/>
        </p:nvSpPr>
        <p:spPr>
          <a:xfrm>
            <a:off x="4857749" y="3429000"/>
            <a:ext cx="4051495" cy="1169551"/>
          </a:xfrm>
          <a:prstGeom prst="rect">
            <a:avLst/>
          </a:prstGeom>
          <a:noFill/>
        </p:spPr>
        <p:txBody>
          <a:bodyPr wrap="square" rtlCol="0">
            <a:spAutoFit/>
          </a:bodyPr>
          <a:lstStyle/>
          <a:p>
            <a:pPr algn="ctr"/>
            <a:r>
              <a:rPr lang="es-MX" sz="1400" dirty="0"/>
              <a:t>Ambo contempla numerosos parajes turísticos entre ellas encontramos  lagunas ubicadas entre 3500 y 4000 mil metros sobre el nivel del mar con aguas cristalinas, aves y animales que habitan a su alrededor.</a:t>
            </a:r>
          </a:p>
        </p:txBody>
      </p:sp>
      <p:sp>
        <p:nvSpPr>
          <p:cNvPr id="17" name="CuadroTexto 16">
            <a:extLst>
              <a:ext uri="{FF2B5EF4-FFF2-40B4-BE49-F238E27FC236}">
                <a16:creationId xmlns:a16="http://schemas.microsoft.com/office/drawing/2014/main" id="{97953E87-119C-43C4-B8C0-6FA5DE00F17C}"/>
              </a:ext>
            </a:extLst>
          </p:cNvPr>
          <p:cNvSpPr txBox="1"/>
          <p:nvPr/>
        </p:nvSpPr>
        <p:spPr>
          <a:xfrm>
            <a:off x="938853" y="247207"/>
            <a:ext cx="2654398" cy="338554"/>
          </a:xfrm>
          <a:prstGeom prst="rect">
            <a:avLst/>
          </a:prstGeom>
          <a:noFill/>
        </p:spPr>
        <p:txBody>
          <a:bodyPr wrap="square" rtlCol="0">
            <a:spAutoFit/>
          </a:bodyPr>
          <a:lstStyle/>
          <a:p>
            <a:pPr algn="just" fontAlgn="base"/>
            <a:r>
              <a:rPr lang="es-MX" sz="1600" b="1" dirty="0">
                <a:solidFill>
                  <a:srgbClr val="343434"/>
                </a:solidFill>
                <a:effectLst/>
                <a:latin typeface="Swis721 Blk BT" panose="020B0904030502020204" pitchFamily="34" charset="0"/>
              </a:rPr>
              <a:t>LAGUNA DE HUAMPO</a:t>
            </a:r>
          </a:p>
        </p:txBody>
      </p:sp>
      <p:pic>
        <p:nvPicPr>
          <p:cNvPr id="23" name="Imagen 22">
            <a:extLst>
              <a:ext uri="{FF2B5EF4-FFF2-40B4-BE49-F238E27FC236}">
                <a16:creationId xmlns:a16="http://schemas.microsoft.com/office/drawing/2014/main" id="{C646E825-0F73-4CFF-B040-107382E01B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89675" y="1009790"/>
            <a:ext cx="1787641" cy="1787641"/>
          </a:xfrm>
          <a:prstGeom prst="rect">
            <a:avLst/>
          </a:prstGeom>
        </p:spPr>
      </p:pic>
      <p:pic>
        <p:nvPicPr>
          <p:cNvPr id="3" name="Imagen 2">
            <a:extLst>
              <a:ext uri="{FF2B5EF4-FFF2-40B4-BE49-F238E27FC236}">
                <a16:creationId xmlns:a16="http://schemas.microsoft.com/office/drawing/2014/main" id="{CF6E7E5C-A10E-45D2-B5AE-7D7E34EACF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75583" y="4647763"/>
            <a:ext cx="3394697" cy="178764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Imagen 5">
            <a:extLst>
              <a:ext uri="{FF2B5EF4-FFF2-40B4-BE49-F238E27FC236}">
                <a16:creationId xmlns:a16="http://schemas.microsoft.com/office/drawing/2014/main" id="{55E8BA20-C14F-4F71-B26C-0D04DAD6DF3A}"/>
              </a:ext>
            </a:extLst>
          </p:cNvPr>
          <p:cNvPicPr>
            <a:picLocks noChangeAspect="1"/>
          </p:cNvPicPr>
          <p:nvPr/>
        </p:nvPicPr>
        <p:blipFill>
          <a:blip r:embed="rId6"/>
          <a:stretch>
            <a:fillRect/>
          </a:stretch>
        </p:blipFill>
        <p:spPr>
          <a:xfrm>
            <a:off x="4532103" y="0"/>
            <a:ext cx="79276" cy="6903076"/>
          </a:xfrm>
          <a:prstGeom prst="rect">
            <a:avLst/>
          </a:prstGeom>
        </p:spPr>
      </p:pic>
      <p:sp>
        <p:nvSpPr>
          <p:cNvPr id="9" name="CuadroTexto 8">
            <a:extLst>
              <a:ext uri="{FF2B5EF4-FFF2-40B4-BE49-F238E27FC236}">
                <a16:creationId xmlns:a16="http://schemas.microsoft.com/office/drawing/2014/main" id="{6709D0BB-0FBA-43E4-82D8-BEF9B80B9C82}"/>
              </a:ext>
            </a:extLst>
          </p:cNvPr>
          <p:cNvSpPr txBox="1"/>
          <p:nvPr/>
        </p:nvSpPr>
        <p:spPr>
          <a:xfrm>
            <a:off x="573720" y="739650"/>
            <a:ext cx="3617806" cy="1815882"/>
          </a:xfrm>
          <a:prstGeom prst="rect">
            <a:avLst/>
          </a:prstGeom>
          <a:noFill/>
        </p:spPr>
        <p:txBody>
          <a:bodyPr wrap="square" rtlCol="0">
            <a:spAutoFit/>
          </a:bodyPr>
          <a:lstStyle/>
          <a:p>
            <a:pPr algn="just"/>
            <a:r>
              <a:rPr lang="es-MX" sz="1400" b="0" i="0" dirty="0">
                <a:solidFill>
                  <a:srgbClr val="333333"/>
                </a:solidFill>
                <a:effectLst/>
                <a:latin typeface="trebuchet ms" panose="020B0603020202020204" pitchFamily="34" charset="0"/>
              </a:rPr>
              <a:t>Laguna HUAMPO, ubicado a 2 horas aproximadamente de la provincia de Ambo a unos 3,800 msnm, tiene valles muy vistosos y cumbres. </a:t>
            </a:r>
            <a:r>
              <a:rPr lang="es-MX" sz="1400" dirty="0">
                <a:solidFill>
                  <a:srgbClr val="333333"/>
                </a:solidFill>
                <a:latin typeface="trebuchet ms" panose="020B0603020202020204" pitchFamily="34" charset="0"/>
              </a:rPr>
              <a:t>Se pueden hacer actividades como trekking, paseo en bote y disfrutar de ricos platos típicos de la zona como la trucha frita, el picante de cuy y demás.</a:t>
            </a:r>
            <a:endParaRPr lang="es-PE" dirty="0"/>
          </a:p>
        </p:txBody>
      </p:sp>
      <p:pic>
        <p:nvPicPr>
          <p:cNvPr id="12" name="Imagen 11">
            <a:extLst>
              <a:ext uri="{FF2B5EF4-FFF2-40B4-BE49-F238E27FC236}">
                <a16:creationId xmlns:a16="http://schemas.microsoft.com/office/drawing/2014/main" id="{D0E2BFD6-EE07-4EED-97ED-3BA178C3F7BA}"/>
              </a:ext>
            </a:extLst>
          </p:cNvPr>
          <p:cNvPicPr>
            <a:picLocks noChangeAspect="1"/>
          </p:cNvPicPr>
          <p:nvPr/>
        </p:nvPicPr>
        <p:blipFill rotWithShape="1">
          <a:blip r:embed="rId7">
            <a:extLst>
              <a:ext uri="{28A0092B-C50C-407E-A947-70E740481C1C}">
                <a14:useLocalDpi xmlns:a14="http://schemas.microsoft.com/office/drawing/2010/main" val="0"/>
              </a:ext>
            </a:extLst>
          </a:blip>
          <a:srcRect l="15436" r="430" b="3436"/>
          <a:stretch/>
        </p:blipFill>
        <p:spPr>
          <a:xfrm>
            <a:off x="597032" y="2699144"/>
            <a:ext cx="3594494" cy="232603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CuadroTexto 1">
            <a:extLst>
              <a:ext uri="{FF2B5EF4-FFF2-40B4-BE49-F238E27FC236}">
                <a16:creationId xmlns:a16="http://schemas.microsoft.com/office/drawing/2014/main" id="{358A9943-08D5-44F4-B7B8-BEE5B760B9B6}"/>
              </a:ext>
            </a:extLst>
          </p:cNvPr>
          <p:cNvSpPr txBox="1"/>
          <p:nvPr/>
        </p:nvSpPr>
        <p:spPr>
          <a:xfrm>
            <a:off x="466967" y="5235075"/>
            <a:ext cx="3638063" cy="1261884"/>
          </a:xfrm>
          <a:prstGeom prst="rect">
            <a:avLst/>
          </a:prstGeom>
          <a:noFill/>
        </p:spPr>
        <p:txBody>
          <a:bodyPr wrap="square" rtlCol="0">
            <a:spAutoFit/>
          </a:bodyPr>
          <a:lstStyle/>
          <a:p>
            <a:pPr algn="ctr"/>
            <a:r>
              <a:rPr lang="es-MX" sz="2400" dirty="0">
                <a:latin typeface="Swis721 Blk BT" panose="020B0904030502020204" pitchFamily="34" charset="0"/>
              </a:rPr>
              <a:t>¡LOS ESPERAMOS! </a:t>
            </a:r>
            <a:endParaRPr lang="es-MX" sz="1600" dirty="0">
              <a:latin typeface="Swis721 Blk BT" panose="020B0904030502020204" pitchFamily="34" charset="0"/>
            </a:endParaRPr>
          </a:p>
          <a:p>
            <a:pPr algn="ctr"/>
            <a:r>
              <a:rPr lang="es-MX" sz="1400" dirty="0">
                <a:latin typeface="Swis721 Blk BT" panose="020B0904030502020204" pitchFamily="34" charset="0"/>
              </a:rPr>
              <a:t>MUNICIPALIDAD PROVONCIAL DE AMBO</a:t>
            </a:r>
          </a:p>
          <a:p>
            <a:pPr algn="ctr"/>
            <a:r>
              <a:rPr lang="es-MX" sz="1200" dirty="0">
                <a:latin typeface="Swis721 Blk BT" panose="020B0904030502020204" pitchFamily="34" charset="0"/>
              </a:rPr>
              <a:t>CAYO LEONIDAS SANTIAGO CAMPOS</a:t>
            </a:r>
          </a:p>
          <a:p>
            <a:pPr algn="ctr"/>
            <a:r>
              <a:rPr lang="es-MX" sz="1200" dirty="0">
                <a:latin typeface="Swis721 Blk BT" panose="020B0904030502020204" pitchFamily="34" charset="0"/>
              </a:rPr>
              <a:t>GESTION 2023 - 2026</a:t>
            </a:r>
            <a:endParaRPr lang="es-PE" sz="1200" dirty="0">
              <a:latin typeface="Swis721 Blk BT" panose="020B0904030502020204" pitchFamily="34" charset="0"/>
            </a:endParaRPr>
          </a:p>
        </p:txBody>
      </p:sp>
    </p:spTree>
    <p:extLst>
      <p:ext uri="{BB962C8B-B14F-4D97-AF65-F5344CB8AC3E}">
        <p14:creationId xmlns:p14="http://schemas.microsoft.com/office/powerpoint/2010/main" val="1413181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B5F7E30F-3F82-4734-BA7E-40ACF80AE02D}"/>
              </a:ext>
            </a:extLst>
          </p:cNvPr>
          <p:cNvSpPr/>
          <p:nvPr/>
        </p:nvSpPr>
        <p:spPr>
          <a:xfrm>
            <a:off x="0" y="0"/>
            <a:ext cx="45720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sp>
        <p:nvSpPr>
          <p:cNvPr id="5" name="Rectángulo 4">
            <a:extLst>
              <a:ext uri="{FF2B5EF4-FFF2-40B4-BE49-F238E27FC236}">
                <a16:creationId xmlns:a16="http://schemas.microsoft.com/office/drawing/2014/main" id="{3E8DF8B6-4C64-482E-B86F-83F76050FDF4}"/>
              </a:ext>
            </a:extLst>
          </p:cNvPr>
          <p:cNvSpPr/>
          <p:nvPr/>
        </p:nvSpPr>
        <p:spPr>
          <a:xfrm>
            <a:off x="4572000" y="0"/>
            <a:ext cx="4572000" cy="685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s-PE"/>
          </a:p>
        </p:txBody>
      </p:sp>
      <p:pic>
        <p:nvPicPr>
          <p:cNvPr id="9" name="Imagen 8">
            <a:extLst>
              <a:ext uri="{FF2B5EF4-FFF2-40B4-BE49-F238E27FC236}">
                <a16:creationId xmlns:a16="http://schemas.microsoft.com/office/drawing/2014/main" id="{495702A6-2BBE-4BE7-B540-9BF533203E8B}"/>
              </a:ext>
            </a:extLst>
          </p:cNvPr>
          <p:cNvPicPr>
            <a:picLocks noChangeAspect="1"/>
          </p:cNvPicPr>
          <p:nvPr/>
        </p:nvPicPr>
        <p:blipFill>
          <a:blip r:embed="rId2"/>
          <a:stretch>
            <a:fillRect/>
          </a:stretch>
        </p:blipFill>
        <p:spPr>
          <a:xfrm>
            <a:off x="4571718" y="0"/>
            <a:ext cx="4559808" cy="6858000"/>
          </a:xfrm>
          <a:prstGeom prst="rect">
            <a:avLst/>
          </a:prstGeom>
        </p:spPr>
      </p:pic>
      <p:pic>
        <p:nvPicPr>
          <p:cNvPr id="8" name="Imagen 7">
            <a:extLst>
              <a:ext uri="{FF2B5EF4-FFF2-40B4-BE49-F238E27FC236}">
                <a16:creationId xmlns:a16="http://schemas.microsoft.com/office/drawing/2014/main" id="{A0C2818C-00B3-4649-AE39-44054B1DD20E}"/>
              </a:ext>
            </a:extLst>
          </p:cNvPr>
          <p:cNvPicPr>
            <a:picLocks noChangeAspect="1"/>
          </p:cNvPicPr>
          <p:nvPr/>
        </p:nvPicPr>
        <p:blipFill>
          <a:blip r:embed="rId2"/>
          <a:stretch>
            <a:fillRect/>
          </a:stretch>
        </p:blipFill>
        <p:spPr>
          <a:xfrm>
            <a:off x="-3713" y="0"/>
            <a:ext cx="4559808" cy="6858000"/>
          </a:xfrm>
          <a:prstGeom prst="rect">
            <a:avLst/>
          </a:prstGeom>
        </p:spPr>
      </p:pic>
      <p:sp>
        <p:nvSpPr>
          <p:cNvPr id="3" name="CuadroTexto 2">
            <a:extLst>
              <a:ext uri="{FF2B5EF4-FFF2-40B4-BE49-F238E27FC236}">
                <a16:creationId xmlns:a16="http://schemas.microsoft.com/office/drawing/2014/main" id="{2A6A4EB7-858A-43A8-8CBE-8D941167AA5F}"/>
              </a:ext>
            </a:extLst>
          </p:cNvPr>
          <p:cNvSpPr txBox="1"/>
          <p:nvPr/>
        </p:nvSpPr>
        <p:spPr>
          <a:xfrm>
            <a:off x="573720" y="295422"/>
            <a:ext cx="3632520" cy="553998"/>
          </a:xfrm>
          <a:prstGeom prst="rect">
            <a:avLst/>
          </a:prstGeom>
          <a:noFill/>
        </p:spPr>
        <p:txBody>
          <a:bodyPr wrap="square" rtlCol="0">
            <a:spAutoFit/>
          </a:bodyPr>
          <a:lstStyle/>
          <a:p>
            <a:pPr algn="ctr"/>
            <a:r>
              <a:rPr lang="es-MX" sz="1600" b="1" dirty="0">
                <a:latin typeface="Swis721 Blk BT" panose="020B0904030502020204" pitchFamily="34" charset="0"/>
              </a:rPr>
              <a:t>LAGUNA DE PICHGACOCHA</a:t>
            </a:r>
          </a:p>
          <a:p>
            <a:pPr algn="ctr"/>
            <a:r>
              <a:rPr lang="es-MX" sz="1400" dirty="0">
                <a:latin typeface="Swis721 Blk BT" panose="020B0904030502020204" pitchFamily="34" charset="0"/>
              </a:rPr>
              <a:t>(5 LAGUNAS)</a:t>
            </a:r>
            <a:endParaRPr lang="es-PE" sz="1400" dirty="0">
              <a:latin typeface="Swis721 Blk BT" panose="020B0904030502020204" pitchFamily="34" charset="0"/>
            </a:endParaRPr>
          </a:p>
        </p:txBody>
      </p:sp>
      <p:sp>
        <p:nvSpPr>
          <p:cNvPr id="6" name="CuadroTexto 5">
            <a:extLst>
              <a:ext uri="{FF2B5EF4-FFF2-40B4-BE49-F238E27FC236}">
                <a16:creationId xmlns:a16="http://schemas.microsoft.com/office/drawing/2014/main" id="{920FD5FC-0F65-4F43-B4FB-188C956BF910}"/>
              </a:ext>
            </a:extLst>
          </p:cNvPr>
          <p:cNvSpPr txBox="1"/>
          <p:nvPr/>
        </p:nvSpPr>
        <p:spPr>
          <a:xfrm>
            <a:off x="484729" y="823122"/>
            <a:ext cx="3632521" cy="2862322"/>
          </a:xfrm>
          <a:prstGeom prst="rect">
            <a:avLst/>
          </a:prstGeom>
          <a:noFill/>
        </p:spPr>
        <p:txBody>
          <a:bodyPr wrap="square" rtlCol="0">
            <a:spAutoFit/>
          </a:bodyPr>
          <a:lstStyle/>
          <a:p>
            <a:pPr algn="just"/>
            <a:r>
              <a:rPr lang="es-MX" sz="1200" b="0" i="0" dirty="0">
                <a:solidFill>
                  <a:srgbClr val="212529"/>
                </a:solidFill>
                <a:effectLst/>
                <a:latin typeface="-apple-system"/>
              </a:rPr>
              <a:t>El término Pichgacocha deriva del runashimi: "pichga" = cinco y "cocha" = laguna, se necesita esta denominación en este lugar hay 5 lagunas que se conectan entre sí en forma sucesiva por los arroyos que nacen.</a:t>
            </a:r>
          </a:p>
          <a:p>
            <a:pPr algn="just"/>
            <a:r>
              <a:rPr lang="es-MX" sz="1200" b="0" i="0" dirty="0">
                <a:solidFill>
                  <a:srgbClr val="212529"/>
                </a:solidFill>
                <a:effectLst/>
                <a:latin typeface="-apple-system"/>
              </a:rPr>
              <a:t>Pichgacocha, es un conjunto de cinco super-lagunas, que corresponden a la cordillera oriental de los Andes del Norte, cuyo origen proviene de los arroyos glaciares.</a:t>
            </a:r>
            <a:br>
              <a:rPr lang="es-MX" sz="1200" dirty="0"/>
            </a:br>
            <a:r>
              <a:rPr lang="es-MX" sz="1200" b="0" i="0" dirty="0">
                <a:solidFill>
                  <a:srgbClr val="212529"/>
                </a:solidFill>
                <a:effectLst/>
                <a:latin typeface="-apple-system"/>
              </a:rPr>
              <a:t>Pichgacocha está incrustado en la maciza cordillera de la sierra huanuqueña, distribuida en un desorden artístico en diferentes niveles latitudinales. Permanecen unidos entre sí, por hermosas cascadas de agua formando una alegría singular que adorna con sutil encanto</a:t>
            </a:r>
            <a:endParaRPr lang="es-MX" sz="1200" dirty="0">
              <a:solidFill>
                <a:srgbClr val="444444"/>
              </a:solidFill>
              <a:latin typeface="Roboto" panose="02000000000000000000" pitchFamily="2" charset="0"/>
            </a:endParaRPr>
          </a:p>
        </p:txBody>
      </p:sp>
      <p:pic>
        <p:nvPicPr>
          <p:cNvPr id="13" name="Imagen 12">
            <a:extLst>
              <a:ext uri="{FF2B5EF4-FFF2-40B4-BE49-F238E27FC236}">
                <a16:creationId xmlns:a16="http://schemas.microsoft.com/office/drawing/2014/main" id="{7EAB55AA-D14C-49D9-AD55-7942E75D94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9690" y="3685444"/>
            <a:ext cx="2843908" cy="2132931"/>
          </a:xfrm>
          <a:prstGeom prst="rect">
            <a:avLst/>
          </a:prstGeom>
        </p:spPr>
      </p:pic>
      <p:sp>
        <p:nvSpPr>
          <p:cNvPr id="14" name="CuadroTexto 13">
            <a:extLst>
              <a:ext uri="{FF2B5EF4-FFF2-40B4-BE49-F238E27FC236}">
                <a16:creationId xmlns:a16="http://schemas.microsoft.com/office/drawing/2014/main" id="{F7F8C252-B58A-49ED-B545-B3EF6095AD74}"/>
              </a:ext>
            </a:extLst>
          </p:cNvPr>
          <p:cNvSpPr txBox="1"/>
          <p:nvPr/>
        </p:nvSpPr>
        <p:spPr>
          <a:xfrm>
            <a:off x="499915" y="5903310"/>
            <a:ext cx="3632521" cy="830997"/>
          </a:xfrm>
          <a:prstGeom prst="rect">
            <a:avLst/>
          </a:prstGeom>
          <a:noFill/>
        </p:spPr>
        <p:txBody>
          <a:bodyPr wrap="square" rtlCol="0">
            <a:spAutoFit/>
          </a:bodyPr>
          <a:lstStyle/>
          <a:p>
            <a:pPr algn="just"/>
            <a:r>
              <a:rPr lang="es-MX" sz="1200" b="1" dirty="0">
                <a:solidFill>
                  <a:srgbClr val="212529"/>
                </a:solidFill>
                <a:latin typeface="-apple-system"/>
              </a:rPr>
              <a:t>La laguna de Pichgacocha esta u</a:t>
            </a:r>
            <a:r>
              <a:rPr lang="es-MX" sz="1200" b="1" i="0" dirty="0">
                <a:solidFill>
                  <a:srgbClr val="212529"/>
                </a:solidFill>
                <a:effectLst/>
                <a:latin typeface="-apple-system"/>
              </a:rPr>
              <a:t>bicado en el distrito de Conchamarca, jurisdicción de la provincia de Ambo, a orillas del río Huallaga, con una altitud entre 3.700 a 4.000 m.s.n.m</a:t>
            </a:r>
            <a:endParaRPr lang="es-PE" sz="1200" b="1" dirty="0"/>
          </a:p>
        </p:txBody>
      </p:sp>
      <p:cxnSp>
        <p:nvCxnSpPr>
          <p:cNvPr id="20" name="Conector recto 19">
            <a:extLst>
              <a:ext uri="{FF2B5EF4-FFF2-40B4-BE49-F238E27FC236}">
                <a16:creationId xmlns:a16="http://schemas.microsoft.com/office/drawing/2014/main" id="{25BF4CDC-7631-4A29-931F-585F496ABFA0}"/>
              </a:ext>
            </a:extLst>
          </p:cNvPr>
          <p:cNvCxnSpPr/>
          <p:nvPr/>
        </p:nvCxnSpPr>
        <p:spPr>
          <a:xfrm>
            <a:off x="4572000" y="0"/>
            <a:ext cx="0" cy="685800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CuadroTexto 21">
            <a:extLst>
              <a:ext uri="{FF2B5EF4-FFF2-40B4-BE49-F238E27FC236}">
                <a16:creationId xmlns:a16="http://schemas.microsoft.com/office/drawing/2014/main" id="{646229CC-4CEE-4465-B222-896C5C277AFB}"/>
              </a:ext>
            </a:extLst>
          </p:cNvPr>
          <p:cNvSpPr txBox="1"/>
          <p:nvPr/>
        </p:nvSpPr>
        <p:spPr>
          <a:xfrm>
            <a:off x="5396079" y="295422"/>
            <a:ext cx="2954216" cy="338554"/>
          </a:xfrm>
          <a:prstGeom prst="rect">
            <a:avLst/>
          </a:prstGeom>
          <a:noFill/>
        </p:spPr>
        <p:txBody>
          <a:bodyPr wrap="square" rtlCol="0">
            <a:spAutoFit/>
          </a:bodyPr>
          <a:lstStyle/>
          <a:p>
            <a:r>
              <a:rPr lang="es-MX" sz="1600" b="1" dirty="0">
                <a:latin typeface="Swis721 Blk BT" panose="020B0904030502020204" pitchFamily="34" charset="0"/>
              </a:rPr>
              <a:t>LAGUNA DE RUMICHACA</a:t>
            </a:r>
            <a:endParaRPr lang="es-PE" sz="1600" b="1" dirty="0">
              <a:latin typeface="Swis721 Blk BT" panose="020B0904030502020204" pitchFamily="34" charset="0"/>
            </a:endParaRPr>
          </a:p>
        </p:txBody>
      </p:sp>
      <p:sp>
        <p:nvSpPr>
          <p:cNvPr id="23" name="CuadroTexto 22">
            <a:extLst>
              <a:ext uri="{FF2B5EF4-FFF2-40B4-BE49-F238E27FC236}">
                <a16:creationId xmlns:a16="http://schemas.microsoft.com/office/drawing/2014/main" id="{AC0D7FEF-3358-487E-8248-EEC3A3D69AF9}"/>
              </a:ext>
            </a:extLst>
          </p:cNvPr>
          <p:cNvSpPr txBox="1"/>
          <p:nvPr/>
        </p:nvSpPr>
        <p:spPr>
          <a:xfrm>
            <a:off x="4968134" y="842851"/>
            <a:ext cx="3896751" cy="3754874"/>
          </a:xfrm>
          <a:prstGeom prst="rect">
            <a:avLst/>
          </a:prstGeom>
          <a:noFill/>
        </p:spPr>
        <p:txBody>
          <a:bodyPr wrap="square" rtlCol="0">
            <a:spAutoFit/>
          </a:bodyPr>
          <a:lstStyle/>
          <a:p>
            <a:pPr algn="just"/>
            <a:r>
              <a:rPr lang="es-MX" sz="1400" b="0" i="0" dirty="0">
                <a:solidFill>
                  <a:srgbClr val="495057"/>
                </a:solidFill>
                <a:effectLst/>
              </a:rPr>
              <a:t>Laguna cuyas aguas son reconocidas como de gran pureza, razón por la cual son utilizadas tanto para la elaboración de bebidas gasificadas como para uso doméstico de la población del lugar.</a:t>
            </a:r>
            <a:r>
              <a:rPr lang="es-MX" sz="1400" b="0" i="0" dirty="0">
                <a:solidFill>
                  <a:srgbClr val="444444"/>
                </a:solidFill>
                <a:effectLst/>
                <a:latin typeface="Roboto" panose="02000000000000000000" pitchFamily="2" charset="0"/>
              </a:rPr>
              <a:t> </a:t>
            </a:r>
            <a:r>
              <a:rPr lang="es-MX" sz="1400" b="0" i="0" dirty="0">
                <a:solidFill>
                  <a:srgbClr val="444444"/>
                </a:solidFill>
                <a:effectLst/>
              </a:rPr>
              <a:t>Ubicado al este de la ciudad de Ambo, en la región natural Suni a una altitud de 3,916 m.s.n.m., su clima es frio y seco. Son dos lagunas conocidas como Rumichaca “Hembra” y Rumichaca “Macho” sus aguas cristalinas se vierten en el río Huallaga. El lugar es habitad de patos andinos, huachuas, entre otras aves y diversos mamíferos entre ellos tarukas, venados, vizcachas, etc. En el trayecto de Coyllar a las lagunas de Rumichaca existen bosques de árboles nativos donde destacan el aliso y el sauce, herbáceos, flores de campo y plantas medicinales; asimismo se puede apreciar sembríos de tubérculos, cereales y hortalizas.</a:t>
            </a:r>
            <a:endParaRPr lang="es-MX" sz="1400" b="0" i="0" dirty="0">
              <a:solidFill>
                <a:srgbClr val="495057"/>
              </a:solidFill>
              <a:effectLst/>
            </a:endParaRPr>
          </a:p>
        </p:txBody>
      </p:sp>
      <p:pic>
        <p:nvPicPr>
          <p:cNvPr id="25" name="Imagen 24">
            <a:extLst>
              <a:ext uri="{FF2B5EF4-FFF2-40B4-BE49-F238E27FC236}">
                <a16:creationId xmlns:a16="http://schemas.microsoft.com/office/drawing/2014/main" id="{5C5B64CD-CD82-44BE-B1C1-C1EA4FEE0B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6079" y="4649534"/>
            <a:ext cx="2951560" cy="189535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788294405"/>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440</TotalTime>
  <Words>444</Words>
  <Application>Microsoft Office PowerPoint</Application>
  <PresentationFormat>Carta (216 x 279 mm)</PresentationFormat>
  <Paragraphs>17</Paragraphs>
  <Slides>2</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vt:i4>
      </vt:variant>
    </vt:vector>
  </HeadingPairs>
  <TitlesOfParts>
    <vt:vector size="10" baseType="lpstr">
      <vt:lpstr>-apple-system</vt:lpstr>
      <vt:lpstr>Arial</vt:lpstr>
      <vt:lpstr>Calibri</vt:lpstr>
      <vt:lpstr>Calibri Light</vt:lpstr>
      <vt:lpstr>Roboto</vt:lpstr>
      <vt:lpstr>Swis721 Blk BT</vt:lpstr>
      <vt:lpstr>trebuchet ms</vt:lpstr>
      <vt:lpstr>Tema de Office</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Dell</dc:creator>
  <cp:lastModifiedBy>Dell</cp:lastModifiedBy>
  <cp:revision>23</cp:revision>
  <dcterms:created xsi:type="dcterms:W3CDTF">2023-05-11T15:45:47Z</dcterms:created>
  <dcterms:modified xsi:type="dcterms:W3CDTF">2023-05-19T19:15:43Z</dcterms:modified>
</cp:coreProperties>
</file>

<file path=docProps/thumbnail.jpeg>
</file>